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bigdata\HAC_comun1\45A\SARA\PRESUPUESTOS\EJECUCI&#211;N%202018\EJECUCI&#211;N%20FINAL\Ejecuci&#243;n\CUADRO%20INDICADORES%2004022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bigdata\HAC_comun1\45A\SARA\PRESUPUESTOS\EJECUCI&#211;N%202018\EJECUCI&#211;N%20FINAL\Ejecuci&#243;n\CUADRO%20INDICADORES%20040220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bigdata\HAC_comun1\45A\SARA\PRESUPUESTOS\EJECUCI&#211;N%202018\EJECUCI&#211;N%20FINAL\Ejecuci&#243;n\CUADRO%20INDICADORES%200402201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bigdata\HAC_comun1\45A\SARA\PRESUPUESTOS\EJECUCI&#211;N%202018\EJECUCI&#211;N%20FINAL\Ejecuci&#243;n\CUADRO%20INDICADORES%2004022019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bigdata\HAC_comun1\45A\SARA\PRESUPUESTOS\EJECUCI&#211;N%202018\EJECUCI&#211;N%20FINAL\Ejecuci&#243;n\CUADRO%20INDICADORES%2004022019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bigdata\HAC_comun1\45A\SARA\PRESUPUESTOS\EJECUCI&#211;N%202018\EJECUCI&#211;N%20FINAL\Ejecuci&#243;n\CUADRO%20INDICADORES%2004022019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bigdata\HAC_comun1\45A\SARA\PRESUPUESTOS\EJECUCI&#211;N%202018\EJECUCI&#211;N%20FINAL\Ejecuci&#243;n\CUADRO%20INDICADORES%2004022019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/>
              <a:t>GASTO</a:t>
            </a:r>
            <a:r>
              <a:rPr lang="es-ES" sz="2400" baseline="0"/>
              <a:t> SOCIAL TOTAL 2014-2018</a:t>
            </a:r>
            <a:endParaRPr lang="es-ES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Lbls>
            <c:dLbl>
              <c:idx val="1"/>
              <c:layout>
                <c:manualLayout>
                  <c:x val="-8.3333333333333835E-3"/>
                  <c:y val="-6.944444444444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777777777778798E-3"/>
                  <c:y val="-6.0185185185185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  <a:prstDash val="sysDot"/>
                <a:tailEnd type="triangle"/>
              </a:ln>
              <a:effectLst/>
            </c:spPr>
            <c:trendlineType val="linear"/>
            <c:dispRSqr val="0"/>
            <c:dispEq val="0"/>
          </c:trendline>
          <c:cat>
            <c:numRef>
              <c:f>'Gasto Social Total'!$B$4:$B$12</c:f>
              <c:numCache>
                <c:formatCode>0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'Gasto Social Total'!$C$4:$C$12</c:f>
              <c:numCache>
                <c:formatCode>#,##0.00</c:formatCode>
                <c:ptCount val="5"/>
                <c:pt idx="0">
                  <c:v>430203744.37</c:v>
                </c:pt>
                <c:pt idx="1">
                  <c:v>450607852.50740236</c:v>
                </c:pt>
                <c:pt idx="2">
                  <c:v>580491684.21000004</c:v>
                </c:pt>
                <c:pt idx="3">
                  <c:v>575420968.96000016</c:v>
                </c:pt>
                <c:pt idx="4">
                  <c:v>680694384.94000006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542512"/>
        <c:axId val="141905104"/>
      </c:barChart>
      <c:catAx>
        <c:axId val="14054251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1905104"/>
        <c:crosses val="autoZero"/>
        <c:auto val="1"/>
        <c:lblAlgn val="ctr"/>
        <c:lblOffset val="100"/>
        <c:noMultiLvlLbl val="0"/>
      </c:catAx>
      <c:valAx>
        <c:axId val="141905104"/>
        <c:scaling>
          <c:orientation val="minMax"/>
          <c:min val="30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0542512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4.8357656301494557E-3"/>
                <c:y val="0.40319449574792821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/>
              <a:t>GASTO</a:t>
            </a:r>
            <a:r>
              <a:rPr lang="es-ES" sz="2400" baseline="0"/>
              <a:t> SOCIAL VIVIENDA 2014-2018</a:t>
            </a:r>
            <a:endParaRPr lang="es-ES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  <a:prstDash val="sysDot"/>
                <a:tailEnd type="triangle"/>
              </a:ln>
              <a:effectLst/>
            </c:spPr>
            <c:trendlineType val="linear"/>
            <c:dispRSqr val="0"/>
            <c:dispEq val="0"/>
          </c:trendline>
          <c:cat>
            <c:numRef>
              <c:f>'Gasto Vivienda'!$B$4:$B$12</c:f>
              <c:numCache>
                <c:formatCode>0</c:formatCode>
                <c:ptCount val="2"/>
                <c:pt idx="0">
                  <c:v>2014</c:v>
                </c:pt>
                <c:pt idx="1">
                  <c:v>2018</c:v>
                </c:pt>
              </c:numCache>
              <c:extLst/>
            </c:numRef>
          </c:cat>
          <c:val>
            <c:numRef>
              <c:f>'Gasto Vivienda'!$C$4:$C$12</c:f>
              <c:numCache>
                <c:formatCode>#,##0.00</c:formatCode>
                <c:ptCount val="2"/>
                <c:pt idx="0">
                  <c:v>38908426.579999998</c:v>
                </c:pt>
                <c:pt idx="1">
                  <c:v>130168904.48</c:v>
                </c:pt>
              </c:numCache>
              <c:extLst/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526912"/>
        <c:axId val="140389256"/>
      </c:barChart>
      <c:catAx>
        <c:axId val="14252691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0389256"/>
        <c:crosses val="autoZero"/>
        <c:auto val="1"/>
        <c:lblAlgn val="ctr"/>
        <c:lblOffset val="100"/>
        <c:noMultiLvlLbl val="0"/>
      </c:catAx>
      <c:valAx>
        <c:axId val="14038925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2526912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2.7777777777777776E-2"/>
                <c:y val="0.40319444444444447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/>
              <a:t>GASTO</a:t>
            </a:r>
            <a:r>
              <a:rPr lang="es-ES" sz="2400" baseline="0"/>
              <a:t> SOCIAL EDUCACIÓN 2014-2018</a:t>
            </a:r>
            <a:endParaRPr lang="es-ES" sz="2400"/>
          </a:p>
        </c:rich>
      </c:tx>
      <c:layout>
        <c:manualLayout>
          <c:xMode val="edge"/>
          <c:yMode val="edge"/>
          <c:x val="0.30317791558341173"/>
          <c:y val="1.2015504731617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  <a:prstDash val="sysDot"/>
                <a:tailEnd type="triangle"/>
              </a:ln>
              <a:effectLst/>
            </c:spPr>
            <c:trendlineType val="linear"/>
            <c:dispRSqr val="0"/>
            <c:dispEq val="0"/>
          </c:trendline>
          <c:cat>
            <c:numRef>
              <c:f>'Gasto Educación'!$B$4:$B$12</c:f>
              <c:numCache>
                <c:formatCode>0</c:formatCode>
                <c:ptCount val="2"/>
                <c:pt idx="0">
                  <c:v>2014</c:v>
                </c:pt>
                <c:pt idx="1">
                  <c:v>2018</c:v>
                </c:pt>
              </c:numCache>
              <c:extLst/>
            </c:numRef>
          </c:cat>
          <c:val>
            <c:numRef>
              <c:f>'Gasto Educación'!$C$4:$C$12</c:f>
              <c:numCache>
                <c:formatCode>#,##0.00</c:formatCode>
                <c:ptCount val="2"/>
                <c:pt idx="0">
                  <c:v>79139896.100000009</c:v>
                </c:pt>
                <c:pt idx="1">
                  <c:v>131457794.38000003</c:v>
                </c:pt>
              </c:numCache>
              <c:extLst/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390432"/>
        <c:axId val="140390824"/>
      </c:barChart>
      <c:catAx>
        <c:axId val="14039043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0390824"/>
        <c:crosses val="autoZero"/>
        <c:auto val="1"/>
        <c:lblAlgn val="ctr"/>
        <c:lblOffset val="100"/>
        <c:noMultiLvlLbl val="0"/>
      </c:catAx>
      <c:valAx>
        <c:axId val="14039082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0390432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2.7777777777777776E-2"/>
                <c:y val="0.40319444444444447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/>
              <a:t>GASTO</a:t>
            </a:r>
            <a:r>
              <a:rPr lang="es-ES" sz="2400" baseline="0"/>
              <a:t> SOCIAL MAYORES 2014-2018</a:t>
            </a:r>
            <a:endParaRPr lang="es-ES" sz="2400"/>
          </a:p>
        </c:rich>
      </c:tx>
      <c:layout>
        <c:manualLayout>
          <c:xMode val="edge"/>
          <c:yMode val="edge"/>
          <c:x val="0.35689885392733356"/>
          <c:y val="1.930742297440428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  <a:prstDash val="sysDot"/>
                <a:tailEnd type="triangle"/>
              </a:ln>
              <a:effectLst/>
            </c:spPr>
            <c:trendlineType val="linear"/>
            <c:dispRSqr val="0"/>
            <c:dispEq val="0"/>
          </c:trendline>
          <c:cat>
            <c:numRef>
              <c:f>'Gasto Mayores'!$B$4:$B$12</c:f>
              <c:numCache>
                <c:formatCode>0</c:formatCode>
                <c:ptCount val="2"/>
                <c:pt idx="0">
                  <c:v>2014</c:v>
                </c:pt>
                <c:pt idx="1">
                  <c:v>2018</c:v>
                </c:pt>
              </c:numCache>
              <c:extLst/>
            </c:numRef>
          </c:cat>
          <c:val>
            <c:numRef>
              <c:f>'Gasto Mayores'!$C$4:$C$12</c:f>
              <c:numCache>
                <c:formatCode>#,##0.00</c:formatCode>
                <c:ptCount val="2"/>
                <c:pt idx="0">
                  <c:v>183273264.66999996</c:v>
                </c:pt>
                <c:pt idx="1">
                  <c:v>239134156.06999996</c:v>
                </c:pt>
              </c:numCache>
              <c:extLst/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611216"/>
        <c:axId val="142611608"/>
      </c:barChart>
      <c:catAx>
        <c:axId val="14261121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2611608"/>
        <c:crosses val="autoZero"/>
        <c:auto val="1"/>
        <c:lblAlgn val="ctr"/>
        <c:lblOffset val="100"/>
        <c:noMultiLvlLbl val="0"/>
      </c:catAx>
      <c:valAx>
        <c:axId val="14261160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2611216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7.2717157308681214E-4"/>
                <c:y val="0.40126373924580339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/>
              <a:t>GASTO</a:t>
            </a:r>
            <a:r>
              <a:rPr lang="es-ES" sz="2400" baseline="0"/>
              <a:t> SOCIAL ASISTENCIAL  2014-2018</a:t>
            </a:r>
            <a:endParaRPr lang="es-ES" sz="2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  <a:prstDash val="sysDot"/>
                <a:tailEnd type="triangle"/>
              </a:ln>
              <a:effectLst/>
            </c:spPr>
            <c:trendlineType val="linear"/>
            <c:dispRSqr val="0"/>
            <c:dispEq val="0"/>
          </c:trendline>
          <c:cat>
            <c:numRef>
              <c:f>'Gasto ASistencial'!$B$4:$B$12</c:f>
              <c:numCache>
                <c:formatCode>0</c:formatCode>
                <c:ptCount val="2"/>
                <c:pt idx="0">
                  <c:v>2014</c:v>
                </c:pt>
                <c:pt idx="1">
                  <c:v>2018</c:v>
                </c:pt>
              </c:numCache>
              <c:extLst/>
            </c:numRef>
          </c:cat>
          <c:val>
            <c:numRef>
              <c:f>'Gasto ASistencial'!$C$4:$C$12</c:f>
              <c:numCache>
                <c:formatCode>#,##0.00</c:formatCode>
                <c:ptCount val="2"/>
                <c:pt idx="0">
                  <c:v>116745229.16</c:v>
                </c:pt>
                <c:pt idx="1">
                  <c:v>151315203.06</c:v>
                </c:pt>
              </c:numCache>
              <c:extLst/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613176"/>
        <c:axId val="142612392"/>
      </c:barChart>
      <c:catAx>
        <c:axId val="14261317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2612392"/>
        <c:crosses val="autoZero"/>
        <c:auto val="1"/>
        <c:lblAlgn val="ctr"/>
        <c:lblOffset val="100"/>
        <c:noMultiLvlLbl val="0"/>
      </c:catAx>
      <c:valAx>
        <c:axId val="14261239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2613176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2.7777777777777776E-2"/>
                <c:y val="0.40319444444444447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/>
              <a:t>INVERSIÓN POR HABITANTE </a:t>
            </a:r>
            <a:r>
              <a:rPr lang="es-ES" sz="2400" baseline="0"/>
              <a:t>2014-2018</a:t>
            </a:r>
            <a:endParaRPr lang="es-ES" sz="2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  <a:prstDash val="sysDot"/>
                <a:tailEnd type="triangle"/>
              </a:ln>
              <a:effectLst/>
            </c:spPr>
            <c:trendlineType val="linear"/>
            <c:dispRSqr val="0"/>
            <c:dispEq val="0"/>
          </c:trendline>
          <c:cat>
            <c:numRef>
              <c:f>'Inversión habitante'!$B$4:$B$12</c:f>
              <c:numCache>
                <c:formatCode>0</c:formatCode>
                <c:ptCount val="2"/>
                <c:pt idx="0">
                  <c:v>2014</c:v>
                </c:pt>
                <c:pt idx="1">
                  <c:v>2018</c:v>
                </c:pt>
              </c:numCache>
              <c:extLst/>
            </c:numRef>
          </c:cat>
          <c:val>
            <c:numRef>
              <c:f>'Inversión habitante'!$C$4:$C$12</c:f>
              <c:numCache>
                <c:formatCode>#,##0.00</c:formatCode>
                <c:ptCount val="2"/>
                <c:pt idx="0">
                  <c:v>84.382543818478709</c:v>
                </c:pt>
                <c:pt idx="1">
                  <c:v>199.79928673322931</c:v>
                </c:pt>
              </c:numCache>
              <c:extLst/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613960"/>
        <c:axId val="142952112"/>
      </c:barChart>
      <c:catAx>
        <c:axId val="14261396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2952112"/>
        <c:crosses val="autoZero"/>
        <c:auto val="1"/>
        <c:lblAlgn val="ctr"/>
        <c:lblOffset val="100"/>
        <c:noMultiLvlLbl val="0"/>
      </c:catAx>
      <c:valAx>
        <c:axId val="14295211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2613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baseline="0"/>
              <a:t>GASTO DISTRITOS SUR Y ESTE 2014-2018</a:t>
            </a:r>
            <a:endParaRPr lang="es-ES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  <a:prstDash val="sysDot"/>
                <a:tailEnd type="triangle"/>
              </a:ln>
              <a:effectLst/>
            </c:spPr>
            <c:trendlineType val="linear"/>
            <c:dispRSqr val="0"/>
            <c:dispEq val="0"/>
          </c:trendline>
          <c:cat>
            <c:numRef>
              <c:f>reequilibrio!$B$4:$B$12</c:f>
              <c:numCache>
                <c:formatCode>0</c:formatCode>
                <c:ptCount val="2"/>
                <c:pt idx="0">
                  <c:v>2014</c:v>
                </c:pt>
                <c:pt idx="1">
                  <c:v>2018</c:v>
                </c:pt>
              </c:numCache>
              <c:extLst/>
            </c:numRef>
          </c:cat>
          <c:val>
            <c:numRef>
              <c:f>reequilibrio!$C$4:$C$12</c:f>
              <c:numCache>
                <c:formatCode>#,##0.00</c:formatCode>
                <c:ptCount val="2"/>
                <c:pt idx="0">
                  <c:v>216487621.34999999</c:v>
                </c:pt>
                <c:pt idx="1">
                  <c:v>292880731.41000003</c:v>
                </c:pt>
              </c:numCache>
              <c:extLst/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389648"/>
        <c:axId val="142953680"/>
      </c:barChart>
      <c:catAx>
        <c:axId val="140389648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2953680"/>
        <c:crosses val="autoZero"/>
        <c:auto val="1"/>
        <c:lblAlgn val="ctr"/>
        <c:lblOffset val="100"/>
        <c:noMultiLvlLbl val="0"/>
      </c:catAx>
      <c:valAx>
        <c:axId val="14295368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  <a:alpha val="97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0389648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5.7471264367816091E-3"/>
                <c:y val="0.39344253843269589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FFE9-6DBF-465D-A427-7DC8AD06523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B185-AA4F-4132-89F0-1B4567BB0E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22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FFE9-6DBF-465D-A427-7DC8AD06523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B185-AA4F-4132-89F0-1B4567BB0E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10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FFE9-6DBF-465D-A427-7DC8AD06523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B185-AA4F-4132-89F0-1B4567BB0E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674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FFE9-6DBF-465D-A427-7DC8AD06523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B185-AA4F-4132-89F0-1B4567BB0E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7155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FFE9-6DBF-465D-A427-7DC8AD06523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B185-AA4F-4132-89F0-1B4567BB0E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673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FFE9-6DBF-465D-A427-7DC8AD06523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B185-AA4F-4132-89F0-1B4567BB0E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971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FFE9-6DBF-465D-A427-7DC8AD06523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B185-AA4F-4132-89F0-1B4567BB0E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7844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FFE9-6DBF-465D-A427-7DC8AD06523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B185-AA4F-4132-89F0-1B4567BB0E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429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FFE9-6DBF-465D-A427-7DC8AD06523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B185-AA4F-4132-89F0-1B4567BB0E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025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FFE9-6DBF-465D-A427-7DC8AD06523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B185-AA4F-4132-89F0-1B4567BB0E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752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FFE9-6DBF-465D-A427-7DC8AD06523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B185-AA4F-4132-89F0-1B4567BB0E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117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CFFE9-6DBF-465D-A427-7DC8AD06523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9B185-AA4F-4132-89F0-1B4567BB0E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3593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732" y="363794"/>
            <a:ext cx="9148533" cy="6184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06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9490225"/>
              </p:ext>
            </p:extLst>
          </p:nvPr>
        </p:nvGraphicFramePr>
        <p:xfrm>
          <a:off x="1425677" y="186813"/>
          <a:ext cx="9615949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6022258" y="1052051"/>
            <a:ext cx="1214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 30%</a:t>
            </a:r>
            <a:endParaRPr lang="es-E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79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4558009"/>
              </p:ext>
            </p:extLst>
          </p:nvPr>
        </p:nvGraphicFramePr>
        <p:xfrm>
          <a:off x="1897626" y="265471"/>
          <a:ext cx="8839200" cy="6341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6022258" y="2340077"/>
            <a:ext cx="1214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 137%</a:t>
            </a:r>
            <a:endParaRPr lang="es-E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108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9408250"/>
              </p:ext>
            </p:extLst>
          </p:nvPr>
        </p:nvGraphicFramePr>
        <p:xfrm>
          <a:off x="1622323" y="304800"/>
          <a:ext cx="9163664" cy="6390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5845277" y="1661652"/>
            <a:ext cx="1214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 35%</a:t>
            </a:r>
            <a:endParaRPr lang="es-E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111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812" y="383927"/>
            <a:ext cx="9421905" cy="6004452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7737987" y="1356852"/>
            <a:ext cx="1111045" cy="6489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solidFill>
                  <a:srgbClr val="FF0000"/>
                </a:solidFill>
              </a:rPr>
              <a:t>X 9</a:t>
            </a:r>
            <a:endParaRPr lang="es-E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825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576" y="511660"/>
            <a:ext cx="9013894" cy="613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352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232" y="349623"/>
            <a:ext cx="10364074" cy="6221505"/>
          </a:xfrm>
          <a:prstGeom prst="rect">
            <a:avLst/>
          </a:prstGeom>
        </p:spPr>
      </p:pic>
      <p:cxnSp>
        <p:nvCxnSpPr>
          <p:cNvPr id="4" name="Conector recto de flecha 3"/>
          <p:cNvCxnSpPr/>
          <p:nvPr/>
        </p:nvCxnSpPr>
        <p:spPr>
          <a:xfrm>
            <a:off x="3379694" y="1783976"/>
            <a:ext cx="6956612" cy="181087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8249265" y="2202426"/>
            <a:ext cx="1396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</a:rPr>
              <a:t>-54%</a:t>
            </a:r>
            <a:endParaRPr lang="es-E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772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090" y="233082"/>
            <a:ext cx="10603018" cy="636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38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2517804"/>
              </p:ext>
            </p:extLst>
          </p:nvPr>
        </p:nvGraphicFramePr>
        <p:xfrm>
          <a:off x="1586753" y="251012"/>
          <a:ext cx="8857129" cy="6275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5649789" y="1569402"/>
            <a:ext cx="1497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FF0000"/>
                </a:solidFill>
              </a:rPr>
              <a:t>58%</a:t>
            </a:r>
            <a:endParaRPr lang="es-E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508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6117284"/>
              </p:ext>
            </p:extLst>
          </p:nvPr>
        </p:nvGraphicFramePr>
        <p:xfrm>
          <a:off x="1362635" y="439271"/>
          <a:ext cx="10148047" cy="6069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5728447" y="2070847"/>
            <a:ext cx="1497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FF0000"/>
                </a:solidFill>
              </a:rPr>
              <a:t> 235%</a:t>
            </a:r>
            <a:endParaRPr lang="es-E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963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2838720"/>
              </p:ext>
            </p:extLst>
          </p:nvPr>
        </p:nvGraphicFramePr>
        <p:xfrm>
          <a:off x="1111045" y="304800"/>
          <a:ext cx="10304207" cy="6341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6135329" y="1219200"/>
            <a:ext cx="1081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66%</a:t>
            </a:r>
            <a:endParaRPr lang="es-E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045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6778597"/>
              </p:ext>
            </p:extLst>
          </p:nvPr>
        </p:nvGraphicFramePr>
        <p:xfrm>
          <a:off x="1779639" y="167147"/>
          <a:ext cx="9389806" cy="6577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474542" y="1386348"/>
            <a:ext cx="1214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 30,5%</a:t>
            </a:r>
            <a:endParaRPr lang="es-E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4232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54</Words>
  <Application>Microsoft Office PowerPoint</Application>
  <PresentationFormat>Panorámica</PresentationFormat>
  <Paragraphs>16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INFORMATICA AYUNTAMIENTO MADRID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Sara Ladra Álvarez</dc:creator>
  <cp:lastModifiedBy>IAM</cp:lastModifiedBy>
  <cp:revision>15</cp:revision>
  <dcterms:created xsi:type="dcterms:W3CDTF">2019-01-31T17:43:40Z</dcterms:created>
  <dcterms:modified xsi:type="dcterms:W3CDTF">2019-02-28T09:20:14Z</dcterms:modified>
</cp:coreProperties>
</file>